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73" r:id="rId3"/>
    <p:sldId id="274" r:id="rId4"/>
    <p:sldId id="275" r:id="rId5"/>
    <p:sldId id="277" r:id="rId6"/>
    <p:sldId id="276" r:id="rId7"/>
    <p:sldId id="280" r:id="rId8"/>
    <p:sldId id="278" r:id="rId9"/>
    <p:sldId id="279" r:id="rId10"/>
    <p:sldId id="281" r:id="rId11"/>
    <p:sldId id="282" r:id="rId12"/>
    <p:sldId id="283" r:id="rId13"/>
    <p:sldId id="285"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39004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313324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06211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104682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52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1396970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2451697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3591174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3293875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0F89D512-0D94-4E41-A321-A6E7139B4663}" type="datetimeFigureOut">
              <a:rPr lang="fr-FR" smtClean="0"/>
              <a:t>09/06/2021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323568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F89D512-0D94-4E41-A321-A6E7139B4663}" type="datetimeFigureOut">
              <a:rPr lang="fr-FR" smtClean="0"/>
              <a:t>09/06/2021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2082408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F89D512-0D94-4E41-A321-A6E7139B4663}" type="datetimeFigureOut">
              <a:rPr lang="fr-FR" smtClean="0"/>
              <a:t>09/06/2021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18512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F89D512-0D94-4E41-A321-A6E7139B4663}" type="datetimeFigureOut">
              <a:rPr lang="fr-FR" smtClean="0"/>
              <a:t>09/06/2021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148907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9D512-0D94-4E41-A321-A6E7139B4663}" type="datetimeFigureOut">
              <a:rPr lang="fr-FR" smtClean="0"/>
              <a:t>09/06/2021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75854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0F89D512-0D94-4E41-A321-A6E7139B4663}" type="datetimeFigureOut">
              <a:rPr lang="fr-FR" smtClean="0"/>
              <a:t>09/06/2021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954553-FAF4-4F6B-9E90-A32E32F1C3B0}" type="slidenum">
              <a:rPr lang="fr-FR" smtClean="0"/>
              <a:t>‹N°›</a:t>
            </a:fld>
            <a:endParaRPr lang="fr-FR"/>
          </a:p>
        </p:txBody>
      </p:sp>
    </p:spTree>
    <p:extLst>
      <p:ext uri="{BB962C8B-B14F-4D97-AF65-F5344CB8AC3E}">
        <p14:creationId xmlns:p14="http://schemas.microsoft.com/office/powerpoint/2010/main" val="1043479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D954553-FAF4-4F6B-9E90-A32E32F1C3B0}" type="slidenum">
              <a:rPr lang="fr-FR" smtClean="0"/>
              <a:t>‹N°›</a:t>
            </a:fld>
            <a:endParaRPr lang="fr-FR"/>
          </a:p>
        </p:txBody>
      </p:sp>
      <p:sp>
        <p:nvSpPr>
          <p:cNvPr id="5" name="Date Placeholder 4"/>
          <p:cNvSpPr>
            <a:spLocks noGrp="1"/>
          </p:cNvSpPr>
          <p:nvPr>
            <p:ph type="dt" sz="half" idx="10"/>
          </p:nvPr>
        </p:nvSpPr>
        <p:spPr/>
        <p:txBody>
          <a:bodyPr/>
          <a:lstStyle/>
          <a:p>
            <a:fld id="{0F89D512-0D94-4E41-A321-A6E7139B4663}" type="datetimeFigureOut">
              <a:rPr lang="fr-FR" smtClean="0"/>
              <a:t>09/06/2021</a:t>
            </a:fld>
            <a:endParaRPr lang="fr-FR"/>
          </a:p>
        </p:txBody>
      </p:sp>
    </p:spTree>
    <p:extLst>
      <p:ext uri="{BB962C8B-B14F-4D97-AF65-F5344CB8AC3E}">
        <p14:creationId xmlns:p14="http://schemas.microsoft.com/office/powerpoint/2010/main" val="89186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89D512-0D94-4E41-A321-A6E7139B4663}" type="datetimeFigureOut">
              <a:rPr lang="fr-FR" smtClean="0"/>
              <a:t>09/06/2021</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D954553-FAF4-4F6B-9E90-A32E32F1C3B0}" type="slidenum">
              <a:rPr lang="fr-FR" smtClean="0"/>
              <a:t>‹N°›</a:t>
            </a:fld>
            <a:endParaRPr lang="fr-FR"/>
          </a:p>
        </p:txBody>
      </p:sp>
    </p:spTree>
    <p:extLst>
      <p:ext uri="{BB962C8B-B14F-4D97-AF65-F5344CB8AC3E}">
        <p14:creationId xmlns:p14="http://schemas.microsoft.com/office/powerpoint/2010/main" val="3262423792"/>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03502" y="430823"/>
            <a:ext cx="9234825" cy="3573832"/>
          </a:xfrm>
          <a:ln w="57150">
            <a:solidFill>
              <a:srgbClr val="FF0000"/>
            </a:solidFill>
          </a:ln>
        </p:spPr>
        <p:txBody>
          <a:bodyPr/>
          <a:lstStyle/>
          <a:p>
            <a:pPr algn="ctr"/>
            <a:r>
              <a:rPr lang="fr-FR" sz="6000" b="1" dirty="0" smtClean="0">
                <a:solidFill>
                  <a:srgbClr val="FF0000"/>
                </a:solidFill>
              </a:rPr>
              <a:t>Th 3 - Chapitre 1 – Géographie</a:t>
            </a:r>
            <a:r>
              <a:rPr lang="fr-FR" dirty="0" smtClean="0">
                <a:solidFill>
                  <a:srgbClr val="FF0000"/>
                </a:solidFill>
              </a:rPr>
              <a:t/>
            </a:r>
            <a:br>
              <a:rPr lang="fr-FR" dirty="0" smtClean="0">
                <a:solidFill>
                  <a:srgbClr val="FF0000"/>
                </a:solidFill>
              </a:rPr>
            </a:br>
            <a:r>
              <a:rPr lang="fr-FR" dirty="0" smtClean="0">
                <a:solidFill>
                  <a:srgbClr val="FF0000"/>
                </a:solidFill>
              </a:rPr>
              <a:t>L’Union Européenne, un « nouveau territoire »</a:t>
            </a:r>
            <a:endParaRPr lang="fr-FR" dirty="0">
              <a:solidFill>
                <a:srgbClr val="FF0000"/>
              </a:solidFill>
            </a:endParaRPr>
          </a:p>
        </p:txBody>
      </p:sp>
      <p:sp>
        <p:nvSpPr>
          <p:cNvPr id="4" name="Rectangle 3"/>
          <p:cNvSpPr/>
          <p:nvPr/>
        </p:nvSpPr>
        <p:spPr>
          <a:xfrm>
            <a:off x="490295" y="4283485"/>
            <a:ext cx="9661237" cy="1224951"/>
          </a:xfrm>
          <a:prstGeom prst="rect">
            <a:avLst/>
          </a:prstGeom>
        </p:spPr>
        <p:txBody>
          <a:bodyPr wrap="square">
            <a:spAutoFit/>
          </a:bodyPr>
          <a:lstStyle/>
          <a:p>
            <a:pPr>
              <a:lnSpc>
                <a:spcPct val="115000"/>
              </a:lnSpc>
              <a:spcAft>
                <a:spcPts val="0"/>
              </a:spcAft>
            </a:pPr>
            <a:r>
              <a:rPr lang="fr-FR" sz="3200" b="1" i="1" dirty="0">
                <a:solidFill>
                  <a:srgbClr val="00B050"/>
                </a:solidFill>
                <a:latin typeface="Calibri" panose="020F0502020204030204" pitchFamily="34" charset="0"/>
                <a:ea typeface="Calibri" panose="020F0502020204030204" pitchFamily="34" charset="0"/>
                <a:cs typeface="Times New Roman" panose="02020603050405020304" pitchFamily="18" charset="0"/>
              </a:rPr>
              <a:t>Quelles sont les caractéristiques du territoire de l’Union européenne et quelle place y occupe la France ?</a:t>
            </a:r>
          </a:p>
        </p:txBody>
      </p:sp>
    </p:spTree>
    <p:extLst>
      <p:ext uri="{BB962C8B-B14F-4D97-AF65-F5344CB8AC3E}">
        <p14:creationId xmlns:p14="http://schemas.microsoft.com/office/powerpoint/2010/main" val="3837657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988" y="267135"/>
            <a:ext cx="11810229" cy="2171265"/>
          </a:xfrm>
          <a:solidFill>
            <a:schemeClr val="bg1"/>
          </a:solidFill>
        </p:spPr>
        <p:txBody>
          <a:bodyPr>
            <a:noAutofit/>
          </a:bodyPr>
          <a:lstStyle/>
          <a:p>
            <a:r>
              <a:rPr lang="fr-FR" sz="2400" dirty="0">
                <a:solidFill>
                  <a:schemeClr val="tx1"/>
                </a:solidFill>
              </a:rPr>
              <a:t>La France est l’un des 6 membres fondateurs de l’UE et Strasbourg accueille le parlement européen. </a:t>
            </a:r>
            <a:endParaRPr lang="fr-FR" sz="2400" dirty="0" smtClean="0">
              <a:solidFill>
                <a:schemeClr val="tx1"/>
              </a:solidFill>
            </a:endParaRPr>
          </a:p>
          <a:p>
            <a:r>
              <a:rPr lang="fr-FR" sz="2400" dirty="0" smtClean="0">
                <a:solidFill>
                  <a:schemeClr val="tx1"/>
                </a:solidFill>
              </a:rPr>
              <a:t>Le </a:t>
            </a:r>
            <a:r>
              <a:rPr lang="fr-FR" sz="2400" dirty="0">
                <a:solidFill>
                  <a:schemeClr val="tx1"/>
                </a:solidFill>
              </a:rPr>
              <a:t>sentiment d’appartenance à l’UE est renforcé par la participation de la France à plusieurs programmes européens : Erasmus, « capitales européennes de la culture » (Marseille 2013)…</a:t>
            </a:r>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16779" t="28848" r="13726" b="30666"/>
          <a:stretch/>
        </p:blipFill>
        <p:spPr>
          <a:xfrm>
            <a:off x="6761018" y="3539837"/>
            <a:ext cx="5051354" cy="21797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718" y="2724728"/>
            <a:ext cx="571500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379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0934" y="313316"/>
            <a:ext cx="11671684" cy="1617084"/>
          </a:xfrm>
          <a:solidFill>
            <a:schemeClr val="bg1"/>
          </a:solidFill>
        </p:spPr>
        <p:txBody>
          <a:bodyPr>
            <a:normAutofit lnSpcReduction="10000"/>
          </a:bodyPr>
          <a:lstStyle/>
          <a:p>
            <a:r>
              <a:rPr lang="fr-FR" sz="2000" dirty="0">
                <a:solidFill>
                  <a:schemeClr val="tx1"/>
                </a:solidFill>
              </a:rPr>
              <a:t>Les territoires ruraux et ultramarins sont ceux bénéficiant le plus de la politique régionale de cohésion via le </a:t>
            </a:r>
            <a:r>
              <a:rPr lang="fr-FR" sz="2000" dirty="0" smtClean="0">
                <a:solidFill>
                  <a:schemeClr val="tx1"/>
                </a:solidFill>
              </a:rPr>
              <a:t>FEDER (financements). </a:t>
            </a:r>
          </a:p>
          <a:p>
            <a:r>
              <a:rPr lang="fr-FR" sz="2000" dirty="0" smtClean="0">
                <a:solidFill>
                  <a:schemeClr val="tx1"/>
                </a:solidFill>
              </a:rPr>
              <a:t>Certaines </a:t>
            </a:r>
            <a:r>
              <a:rPr lang="fr-FR" sz="2000" dirty="0">
                <a:solidFill>
                  <a:schemeClr val="tx1"/>
                </a:solidFill>
              </a:rPr>
              <a:t>métropoles accueillent des projets européens comme Lyon, siège de la chaine d’information européenne « Euronews » ou comme Toulouse, lieu d’assemblage de l’avion européen Airbus</a:t>
            </a:r>
            <a:r>
              <a:rPr lang="fr-FR" dirty="0">
                <a:solidFill>
                  <a:schemeClr val="tx1"/>
                </a:solidFill>
              </a:rPr>
              <a:t>.</a:t>
            </a:r>
          </a:p>
          <a:p>
            <a:endParaRPr lang="fr-FR" dirty="0">
              <a:solidFill>
                <a:schemeClr val="tx1"/>
              </a:solidFill>
            </a:endParaRPr>
          </a:p>
        </p:txBody>
      </p:sp>
      <p:pic>
        <p:nvPicPr>
          <p:cNvPr id="4" name="Image 3"/>
          <p:cNvPicPr>
            <a:picLocks noChangeAspect="1"/>
          </p:cNvPicPr>
          <p:nvPr/>
        </p:nvPicPr>
        <p:blipFill rotWithShape="1">
          <a:blip r:embed="rId2"/>
          <a:srcRect l="26149" t="26432" r="47832" b="29898"/>
          <a:stretch/>
        </p:blipFill>
        <p:spPr>
          <a:xfrm>
            <a:off x="6914085" y="2041234"/>
            <a:ext cx="4862280" cy="4590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 4"/>
          <p:cNvPicPr>
            <a:picLocks noChangeAspect="1"/>
          </p:cNvPicPr>
          <p:nvPr/>
        </p:nvPicPr>
        <p:blipFill rotWithShape="1">
          <a:blip r:embed="rId3"/>
          <a:srcRect l="37115" t="29162" r="24727" b="38964"/>
          <a:stretch/>
        </p:blipFill>
        <p:spPr>
          <a:xfrm>
            <a:off x="434108" y="3500582"/>
            <a:ext cx="6022109" cy="2829665"/>
          </a:xfrm>
          <a:prstGeom prst="rect">
            <a:avLst/>
          </a:prstGeom>
        </p:spPr>
      </p:pic>
      <p:pic>
        <p:nvPicPr>
          <p:cNvPr id="6" name="Image 5"/>
          <p:cNvPicPr>
            <a:picLocks noChangeAspect="1"/>
          </p:cNvPicPr>
          <p:nvPr/>
        </p:nvPicPr>
        <p:blipFill rotWithShape="1">
          <a:blip r:embed="rId4"/>
          <a:srcRect l="37307" t="48912" r="24065" b="38176"/>
          <a:stretch/>
        </p:blipFill>
        <p:spPr>
          <a:xfrm>
            <a:off x="434108" y="2341417"/>
            <a:ext cx="6164649" cy="1159165"/>
          </a:xfrm>
          <a:prstGeom prst="rect">
            <a:avLst/>
          </a:prstGeom>
        </p:spPr>
      </p:pic>
    </p:spTree>
    <p:extLst>
      <p:ext uri="{BB962C8B-B14F-4D97-AF65-F5344CB8AC3E}">
        <p14:creationId xmlns:p14="http://schemas.microsoft.com/office/powerpoint/2010/main" val="1107550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916" y="331789"/>
            <a:ext cx="11874884" cy="1829520"/>
          </a:xfrm>
          <a:solidFill>
            <a:schemeClr val="bg1"/>
          </a:solidFill>
        </p:spPr>
        <p:txBody>
          <a:bodyPr>
            <a:noAutofit/>
          </a:bodyPr>
          <a:lstStyle/>
          <a:p>
            <a:r>
              <a:rPr lang="fr-FR" sz="2400" dirty="0">
                <a:solidFill>
                  <a:schemeClr val="tx1"/>
                </a:solidFill>
              </a:rPr>
              <a:t>Cependant, comme dans le reste de l’Europe, on assiste en France à une montée des remises en cause de l’appartenance à l’UE. </a:t>
            </a:r>
            <a:endParaRPr lang="fr-FR" sz="2400" dirty="0" smtClean="0">
              <a:solidFill>
                <a:schemeClr val="tx1"/>
              </a:solidFill>
            </a:endParaRPr>
          </a:p>
          <a:p>
            <a:r>
              <a:rPr lang="fr-FR" sz="2400" dirty="0" smtClean="0">
                <a:solidFill>
                  <a:schemeClr val="tx1"/>
                </a:solidFill>
              </a:rPr>
              <a:t>Les </a:t>
            </a:r>
            <a:r>
              <a:rPr lang="fr-FR" sz="2400" dirty="0">
                <a:solidFill>
                  <a:schemeClr val="tx1"/>
                </a:solidFill>
              </a:rPr>
              <a:t>eurosceptiques s’opposent à l’UE et le taux d’abstention aux élections européennes (pour le Parlement européen) reste fort (56,5% en 2014).</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141" y="2434792"/>
            <a:ext cx="11172269" cy="3947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2435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1656036128"/>
              </p:ext>
            </p:extLst>
          </p:nvPr>
        </p:nvGraphicFramePr>
        <p:xfrm>
          <a:off x="223213" y="1017009"/>
          <a:ext cx="11656289" cy="5603600"/>
        </p:xfrm>
        <a:graphic>
          <a:graphicData uri="http://schemas.openxmlformats.org/drawingml/2006/table">
            <a:tbl>
              <a:tblPr firstRow="1" firstCol="1" bandRow="1">
                <a:tableStyleId>{5C22544A-7EE6-4342-B048-85BDC9FD1C3A}</a:tableStyleId>
              </a:tblPr>
              <a:tblGrid>
                <a:gridCol w="2392216">
                  <a:extLst>
                    <a:ext uri="{9D8B030D-6E8A-4147-A177-3AD203B41FA5}">
                      <a16:colId xmlns:a16="http://schemas.microsoft.com/office/drawing/2014/main" val="4117192077"/>
                    </a:ext>
                  </a:extLst>
                </a:gridCol>
                <a:gridCol w="5377911">
                  <a:extLst>
                    <a:ext uri="{9D8B030D-6E8A-4147-A177-3AD203B41FA5}">
                      <a16:colId xmlns:a16="http://schemas.microsoft.com/office/drawing/2014/main" val="3930434352"/>
                    </a:ext>
                  </a:extLst>
                </a:gridCol>
                <a:gridCol w="3886162">
                  <a:extLst>
                    <a:ext uri="{9D8B030D-6E8A-4147-A177-3AD203B41FA5}">
                      <a16:colId xmlns:a16="http://schemas.microsoft.com/office/drawing/2014/main" val="69119402"/>
                    </a:ext>
                  </a:extLst>
                </a:gridCol>
              </a:tblGrid>
              <a:tr h="653500">
                <a:tc>
                  <a:txBody>
                    <a:bodyPr/>
                    <a:lstStyle/>
                    <a:p>
                      <a:pPr algn="just">
                        <a:lnSpc>
                          <a:spcPct val="115000"/>
                        </a:lnSpc>
                        <a:spcAft>
                          <a:spcPts val="0"/>
                        </a:spcAft>
                      </a:pPr>
                      <a:r>
                        <a:rPr lang="fr-FR" sz="12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Intégration de la France dans l’UE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Limites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185219"/>
                  </a:ext>
                </a:extLst>
              </a:tr>
              <a:tr h="1382637">
                <a:tc>
                  <a:txBody>
                    <a:bodyPr/>
                    <a:lstStyle/>
                    <a:p>
                      <a:pPr>
                        <a:lnSpc>
                          <a:spcPct val="115000"/>
                        </a:lnSpc>
                        <a:spcAft>
                          <a:spcPts val="0"/>
                        </a:spcAft>
                      </a:pPr>
                      <a:r>
                        <a:rPr lang="fr-FR" sz="2400">
                          <a:effectLst/>
                        </a:rPr>
                        <a:t>Eléments géographiques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2959414"/>
                  </a:ext>
                </a:extLst>
              </a:tr>
              <a:tr h="1943487">
                <a:tc>
                  <a:txBody>
                    <a:bodyPr/>
                    <a:lstStyle/>
                    <a:p>
                      <a:pPr>
                        <a:lnSpc>
                          <a:spcPct val="115000"/>
                        </a:lnSpc>
                        <a:spcAft>
                          <a:spcPts val="0"/>
                        </a:spcAft>
                      </a:pPr>
                      <a:r>
                        <a:rPr lang="fr-FR" sz="2400">
                          <a:effectLst/>
                        </a:rPr>
                        <a:t>Réseaux de communication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514642"/>
                  </a:ext>
                </a:extLst>
              </a:tr>
              <a:tr h="1623976">
                <a:tc>
                  <a:txBody>
                    <a:bodyPr/>
                    <a:lstStyle/>
                    <a:p>
                      <a:pPr>
                        <a:lnSpc>
                          <a:spcPct val="115000"/>
                        </a:lnSpc>
                        <a:spcAft>
                          <a:spcPts val="0"/>
                        </a:spcAft>
                      </a:pPr>
                      <a:r>
                        <a:rPr lang="fr-FR" sz="2400" dirty="0">
                          <a:solidFill>
                            <a:srgbClr val="FF0000"/>
                          </a:solidFill>
                          <a:effectLst/>
                        </a:rPr>
                        <a:t>Eléments politiques</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854018"/>
                  </a:ext>
                </a:extLst>
              </a:tr>
            </a:tbl>
          </a:graphicData>
        </a:graphic>
      </p:graphicFrame>
      <p:sp>
        <p:nvSpPr>
          <p:cNvPr id="4" name="Titre 1"/>
          <p:cNvSpPr>
            <a:spLocks noGrp="1"/>
          </p:cNvSpPr>
          <p:nvPr>
            <p:ph type="title"/>
          </p:nvPr>
        </p:nvSpPr>
        <p:spPr>
          <a:xfrm>
            <a:off x="113916" y="258618"/>
            <a:ext cx="11874884" cy="600364"/>
          </a:xfrm>
          <a:solidFill>
            <a:schemeClr val="bg1"/>
          </a:solidFill>
        </p:spPr>
        <p:txBody>
          <a:bodyPr>
            <a:normAutofit/>
          </a:bodyPr>
          <a:lstStyle/>
          <a:p>
            <a:r>
              <a:rPr lang="fr-FR" sz="3200" b="1" u="sng" dirty="0" smtClean="0">
                <a:solidFill>
                  <a:srgbClr val="0070C0"/>
                </a:solidFill>
              </a:rPr>
              <a:t>Activité </a:t>
            </a:r>
            <a:r>
              <a:rPr lang="fr-FR" sz="3200" b="1" u="sng" dirty="0">
                <a:solidFill>
                  <a:srgbClr val="0070C0"/>
                </a:solidFill>
              </a:rPr>
              <a:t>4</a:t>
            </a:r>
            <a:r>
              <a:rPr lang="fr-FR" sz="3200" b="1" u="sng" dirty="0" smtClean="0">
                <a:solidFill>
                  <a:srgbClr val="0070C0"/>
                </a:solidFill>
              </a:rPr>
              <a:t> :</a:t>
            </a:r>
            <a:r>
              <a:rPr lang="fr-FR" sz="3200" b="1" dirty="0" smtClean="0">
                <a:solidFill>
                  <a:srgbClr val="0070C0"/>
                </a:solidFill>
              </a:rPr>
              <a:t> La place et l’influence de la France dans l’UE.</a:t>
            </a:r>
            <a:endParaRPr lang="fr-FR" sz="3200" dirty="0">
              <a:solidFill>
                <a:srgbClr val="0070C0"/>
              </a:solidFill>
            </a:endParaRPr>
          </a:p>
        </p:txBody>
      </p:sp>
    </p:spTree>
    <p:extLst>
      <p:ext uri="{BB962C8B-B14F-4D97-AF65-F5344CB8AC3E}">
        <p14:creationId xmlns:p14="http://schemas.microsoft.com/office/powerpoint/2010/main" val="38548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2117668855"/>
              </p:ext>
            </p:extLst>
          </p:nvPr>
        </p:nvGraphicFramePr>
        <p:xfrm>
          <a:off x="332511" y="1201734"/>
          <a:ext cx="11656289" cy="5482118"/>
        </p:xfrm>
        <a:graphic>
          <a:graphicData uri="http://schemas.openxmlformats.org/drawingml/2006/table">
            <a:tbl>
              <a:tblPr firstRow="1" firstCol="1" bandRow="1">
                <a:tableStyleId>{5C22544A-7EE6-4342-B048-85BDC9FD1C3A}</a:tableStyleId>
              </a:tblPr>
              <a:tblGrid>
                <a:gridCol w="2611290">
                  <a:extLst>
                    <a:ext uri="{9D8B030D-6E8A-4147-A177-3AD203B41FA5}">
                      <a16:colId xmlns:a16="http://schemas.microsoft.com/office/drawing/2014/main" val="4117192077"/>
                    </a:ext>
                  </a:extLst>
                </a:gridCol>
                <a:gridCol w="5158837">
                  <a:extLst>
                    <a:ext uri="{9D8B030D-6E8A-4147-A177-3AD203B41FA5}">
                      <a16:colId xmlns:a16="http://schemas.microsoft.com/office/drawing/2014/main" val="3930434352"/>
                    </a:ext>
                  </a:extLst>
                </a:gridCol>
                <a:gridCol w="3886162">
                  <a:extLst>
                    <a:ext uri="{9D8B030D-6E8A-4147-A177-3AD203B41FA5}">
                      <a16:colId xmlns:a16="http://schemas.microsoft.com/office/drawing/2014/main" val="69119402"/>
                    </a:ext>
                  </a:extLst>
                </a:gridCol>
              </a:tblGrid>
              <a:tr h="239172">
                <a:tc>
                  <a:txBody>
                    <a:bodyPr/>
                    <a:lstStyle/>
                    <a:p>
                      <a:pPr algn="just">
                        <a:lnSpc>
                          <a:spcPct val="115000"/>
                        </a:lnSpc>
                        <a:spcAft>
                          <a:spcPts val="0"/>
                        </a:spcAft>
                      </a:pPr>
                      <a:r>
                        <a:rPr lang="fr-FR" sz="12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Intégration de la France dans l’UE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Limites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185219"/>
                  </a:ext>
                </a:extLst>
              </a:tr>
              <a:tr h="1261284">
                <a:tc>
                  <a:txBody>
                    <a:bodyPr/>
                    <a:lstStyle/>
                    <a:p>
                      <a:pPr>
                        <a:lnSpc>
                          <a:spcPct val="115000"/>
                        </a:lnSpc>
                        <a:spcAft>
                          <a:spcPts val="0"/>
                        </a:spcAft>
                      </a:pPr>
                      <a:r>
                        <a:rPr lang="fr-FR" sz="2400">
                          <a:effectLst/>
                        </a:rPr>
                        <a:t>Eléments géographiques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2959414"/>
                  </a:ext>
                </a:extLst>
              </a:tr>
              <a:tr h="2027869">
                <a:tc>
                  <a:txBody>
                    <a:bodyPr/>
                    <a:lstStyle/>
                    <a:p>
                      <a:pPr>
                        <a:lnSpc>
                          <a:spcPct val="115000"/>
                        </a:lnSpc>
                        <a:spcAft>
                          <a:spcPts val="0"/>
                        </a:spcAft>
                      </a:pPr>
                      <a:r>
                        <a:rPr lang="fr-FR" sz="2400">
                          <a:effectLst/>
                        </a:rPr>
                        <a:t>Réseaux de communication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514642"/>
                  </a:ext>
                </a:extLst>
              </a:tr>
              <a:tr h="1772341">
                <a:tc>
                  <a:txBody>
                    <a:bodyPr/>
                    <a:lstStyle/>
                    <a:p>
                      <a:pPr>
                        <a:lnSpc>
                          <a:spcPct val="115000"/>
                        </a:lnSpc>
                        <a:spcAft>
                          <a:spcPts val="0"/>
                        </a:spcAft>
                      </a:pPr>
                      <a:r>
                        <a:rPr lang="fr-FR" sz="2400" dirty="0">
                          <a:effectLst/>
                        </a:rPr>
                        <a:t>Eléments politiques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854018"/>
                  </a:ext>
                </a:extLst>
              </a:tr>
            </a:tbl>
          </a:graphicData>
        </a:graphic>
      </p:graphicFrame>
      <p:sp>
        <p:nvSpPr>
          <p:cNvPr id="4" name="Titre 1"/>
          <p:cNvSpPr>
            <a:spLocks noGrp="1"/>
          </p:cNvSpPr>
          <p:nvPr>
            <p:ph type="title"/>
          </p:nvPr>
        </p:nvSpPr>
        <p:spPr>
          <a:xfrm>
            <a:off x="113916" y="258618"/>
            <a:ext cx="11874884" cy="600364"/>
          </a:xfrm>
          <a:solidFill>
            <a:schemeClr val="bg1"/>
          </a:solidFill>
        </p:spPr>
        <p:txBody>
          <a:bodyPr>
            <a:normAutofit/>
          </a:bodyPr>
          <a:lstStyle/>
          <a:p>
            <a:r>
              <a:rPr lang="fr-FR" sz="3200" b="1" u="sng" dirty="0" smtClean="0">
                <a:solidFill>
                  <a:srgbClr val="0070C0"/>
                </a:solidFill>
              </a:rPr>
              <a:t>Activité 4 :</a:t>
            </a:r>
            <a:r>
              <a:rPr lang="fr-FR" sz="3200" b="1" dirty="0" smtClean="0">
                <a:solidFill>
                  <a:srgbClr val="0070C0"/>
                </a:solidFill>
              </a:rPr>
              <a:t> La place et l’influence de la France dans l’UE.</a:t>
            </a:r>
            <a:endParaRPr lang="fr-FR" sz="3200" dirty="0">
              <a:solidFill>
                <a:srgbClr val="0070C0"/>
              </a:solidFill>
            </a:endParaRPr>
          </a:p>
        </p:txBody>
      </p:sp>
    </p:spTree>
    <p:extLst>
      <p:ext uri="{BB962C8B-B14F-4D97-AF65-F5344CB8AC3E}">
        <p14:creationId xmlns:p14="http://schemas.microsoft.com/office/powerpoint/2010/main" val="758711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7783" y="1661825"/>
            <a:ext cx="4322618" cy="3344283"/>
          </a:xfrm>
          <a:solidFill>
            <a:schemeClr val="bg1"/>
          </a:solidFill>
        </p:spPr>
        <p:txBody>
          <a:bodyPr>
            <a:normAutofit/>
          </a:bodyPr>
          <a:lstStyle/>
          <a:p>
            <a:r>
              <a:rPr lang="fr-FR" sz="2800" dirty="0">
                <a:solidFill>
                  <a:schemeClr val="tx1"/>
                </a:solidFill>
              </a:rPr>
              <a:t>La France occupe une position de carrefour entre le Nord et le Sud de l’UE. </a:t>
            </a:r>
            <a:endParaRPr lang="fr-FR" sz="2800" dirty="0" smtClean="0">
              <a:solidFill>
                <a:schemeClr val="tx1"/>
              </a:solidFill>
            </a:endParaRPr>
          </a:p>
          <a:p>
            <a:r>
              <a:rPr lang="fr-FR" sz="2800" dirty="0" smtClean="0">
                <a:solidFill>
                  <a:schemeClr val="tx1"/>
                </a:solidFill>
              </a:rPr>
              <a:t>Elle </a:t>
            </a:r>
            <a:r>
              <a:rPr lang="fr-FR" sz="2800" dirty="0">
                <a:solidFill>
                  <a:schemeClr val="tx1"/>
                </a:solidFill>
              </a:rPr>
              <a:t>joue un rôle d’interface terrestre et maritime. </a:t>
            </a:r>
          </a:p>
        </p:txBody>
      </p:sp>
      <p:pic>
        <p:nvPicPr>
          <p:cNvPr id="4" name="Image 3"/>
          <p:cNvPicPr>
            <a:picLocks noChangeAspect="1"/>
          </p:cNvPicPr>
          <p:nvPr/>
        </p:nvPicPr>
        <p:blipFill rotWithShape="1">
          <a:blip r:embed="rId2"/>
          <a:srcRect l="30199" t="14642" r="28275" b="18511"/>
          <a:stretch/>
        </p:blipFill>
        <p:spPr>
          <a:xfrm>
            <a:off x="4562763" y="157018"/>
            <a:ext cx="7250546" cy="6565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ZoneTexte 4"/>
          <p:cNvSpPr txBox="1"/>
          <p:nvPr/>
        </p:nvSpPr>
        <p:spPr>
          <a:xfrm>
            <a:off x="147783" y="157018"/>
            <a:ext cx="4414980" cy="523220"/>
          </a:xfrm>
          <a:prstGeom prst="rect">
            <a:avLst/>
          </a:prstGeom>
          <a:noFill/>
        </p:spPr>
        <p:txBody>
          <a:bodyPr wrap="square" rtlCol="0">
            <a:spAutoFit/>
          </a:bodyPr>
          <a:lstStyle/>
          <a:p>
            <a:r>
              <a:rPr lang="fr-FR" sz="2800" b="1" u="sng" dirty="0" smtClean="0">
                <a:solidFill>
                  <a:srgbClr val="0070C0"/>
                </a:solidFill>
              </a:rPr>
              <a:t>Eléments géographiques</a:t>
            </a:r>
            <a:endParaRPr lang="fr-FR" sz="2800" b="1" u="sng" dirty="0">
              <a:solidFill>
                <a:srgbClr val="0070C0"/>
              </a:solidFill>
            </a:endParaRPr>
          </a:p>
        </p:txBody>
      </p:sp>
    </p:spTree>
    <p:extLst>
      <p:ext uri="{BB962C8B-B14F-4D97-AF65-F5344CB8AC3E}">
        <p14:creationId xmlns:p14="http://schemas.microsoft.com/office/powerpoint/2010/main" val="428803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3989" y="682771"/>
            <a:ext cx="4679757" cy="5403992"/>
          </a:xfrm>
        </p:spPr>
        <p:txBody>
          <a:bodyPr>
            <a:normAutofit/>
          </a:bodyPr>
          <a:lstStyle/>
          <a:p>
            <a:r>
              <a:rPr lang="fr-FR" sz="2400" dirty="0">
                <a:solidFill>
                  <a:schemeClr val="tx1"/>
                </a:solidFill>
              </a:rPr>
              <a:t>Cependant, </a:t>
            </a:r>
            <a:r>
              <a:rPr lang="fr-FR" sz="2400" dirty="0" smtClean="0">
                <a:solidFill>
                  <a:schemeClr val="tx1"/>
                </a:solidFill>
              </a:rPr>
              <a:t>l’essentiel de la </a:t>
            </a:r>
            <a:r>
              <a:rPr lang="fr-FR" sz="2400" dirty="0">
                <a:solidFill>
                  <a:schemeClr val="tx1"/>
                </a:solidFill>
              </a:rPr>
              <a:t>France se situe à l’écart de la mégalopole européenne, cœur de l’UE. </a:t>
            </a:r>
            <a:endParaRPr lang="fr-FR" sz="2400" dirty="0" smtClean="0">
              <a:solidFill>
                <a:schemeClr val="tx1"/>
              </a:solidFill>
            </a:endParaRPr>
          </a:p>
          <a:p>
            <a:r>
              <a:rPr lang="fr-FR" sz="2400" dirty="0" smtClean="0">
                <a:solidFill>
                  <a:schemeClr val="tx1"/>
                </a:solidFill>
              </a:rPr>
              <a:t>De </a:t>
            </a:r>
            <a:r>
              <a:rPr lang="fr-FR" sz="2400" dirty="0">
                <a:solidFill>
                  <a:schemeClr val="tx1"/>
                </a:solidFill>
              </a:rPr>
              <a:t>plus, l’ouverture de l’UE aux pays de l’Europe orientale se traduit par un déplacement du centre de gravité de l’UE vers l’Est. La France est menacée de n’être plus qu’une périphérie d’un territoire européen presque exclusivement centré sur l’Allemagne.</a:t>
            </a:r>
          </a:p>
          <a:p>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688" y="314036"/>
            <a:ext cx="6730511" cy="63361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3399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268445081"/>
              </p:ext>
            </p:extLst>
          </p:nvPr>
        </p:nvGraphicFramePr>
        <p:xfrm>
          <a:off x="332511" y="1201734"/>
          <a:ext cx="11656289" cy="5310789"/>
        </p:xfrm>
        <a:graphic>
          <a:graphicData uri="http://schemas.openxmlformats.org/drawingml/2006/table">
            <a:tbl>
              <a:tblPr firstRow="1" firstCol="1" bandRow="1">
                <a:tableStyleId>{5C22544A-7EE6-4342-B048-85BDC9FD1C3A}</a:tableStyleId>
              </a:tblPr>
              <a:tblGrid>
                <a:gridCol w="2392216">
                  <a:extLst>
                    <a:ext uri="{9D8B030D-6E8A-4147-A177-3AD203B41FA5}">
                      <a16:colId xmlns:a16="http://schemas.microsoft.com/office/drawing/2014/main" val="4117192077"/>
                    </a:ext>
                  </a:extLst>
                </a:gridCol>
                <a:gridCol w="5377911">
                  <a:extLst>
                    <a:ext uri="{9D8B030D-6E8A-4147-A177-3AD203B41FA5}">
                      <a16:colId xmlns:a16="http://schemas.microsoft.com/office/drawing/2014/main" val="3930434352"/>
                    </a:ext>
                  </a:extLst>
                </a:gridCol>
                <a:gridCol w="3886162">
                  <a:extLst>
                    <a:ext uri="{9D8B030D-6E8A-4147-A177-3AD203B41FA5}">
                      <a16:colId xmlns:a16="http://schemas.microsoft.com/office/drawing/2014/main" val="69119402"/>
                    </a:ext>
                  </a:extLst>
                </a:gridCol>
              </a:tblGrid>
              <a:tr h="355083">
                <a:tc>
                  <a:txBody>
                    <a:bodyPr/>
                    <a:lstStyle/>
                    <a:p>
                      <a:pPr algn="just">
                        <a:lnSpc>
                          <a:spcPct val="115000"/>
                        </a:lnSpc>
                        <a:spcAft>
                          <a:spcPts val="0"/>
                        </a:spcAft>
                      </a:pPr>
                      <a:r>
                        <a:rPr lang="fr-FR" sz="12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Intégration de la France dans l’UE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Limites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185219"/>
                  </a:ext>
                </a:extLst>
              </a:tr>
              <a:tr h="2186966">
                <a:tc>
                  <a:txBody>
                    <a:bodyPr/>
                    <a:lstStyle/>
                    <a:p>
                      <a:pPr>
                        <a:lnSpc>
                          <a:spcPct val="115000"/>
                        </a:lnSpc>
                        <a:spcAft>
                          <a:spcPts val="0"/>
                        </a:spcAft>
                      </a:pPr>
                      <a:r>
                        <a:rPr lang="fr-FR" sz="2400" dirty="0">
                          <a:solidFill>
                            <a:srgbClr val="FF0000"/>
                          </a:solidFill>
                          <a:effectLst/>
                        </a:rPr>
                        <a:t>Eléments géographiques</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2959414"/>
                  </a:ext>
                </a:extLst>
              </a:tr>
              <a:tr h="1442482">
                <a:tc>
                  <a:txBody>
                    <a:bodyPr/>
                    <a:lstStyle/>
                    <a:p>
                      <a:pPr>
                        <a:lnSpc>
                          <a:spcPct val="115000"/>
                        </a:lnSpc>
                        <a:spcAft>
                          <a:spcPts val="0"/>
                        </a:spcAft>
                      </a:pPr>
                      <a:r>
                        <a:rPr lang="fr-FR" sz="2400">
                          <a:effectLst/>
                        </a:rPr>
                        <a:t>Réseaux de communication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514642"/>
                  </a:ext>
                </a:extLst>
              </a:tr>
              <a:tr h="1260717">
                <a:tc>
                  <a:txBody>
                    <a:bodyPr/>
                    <a:lstStyle/>
                    <a:p>
                      <a:pPr>
                        <a:lnSpc>
                          <a:spcPct val="115000"/>
                        </a:lnSpc>
                        <a:spcAft>
                          <a:spcPts val="0"/>
                        </a:spcAft>
                      </a:pPr>
                      <a:r>
                        <a:rPr lang="fr-FR" sz="2400" dirty="0">
                          <a:effectLst/>
                        </a:rPr>
                        <a:t>Eléments politiques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854018"/>
                  </a:ext>
                </a:extLst>
              </a:tr>
            </a:tbl>
          </a:graphicData>
        </a:graphic>
      </p:graphicFrame>
      <p:sp>
        <p:nvSpPr>
          <p:cNvPr id="4" name="Titre 1"/>
          <p:cNvSpPr>
            <a:spLocks noGrp="1"/>
          </p:cNvSpPr>
          <p:nvPr>
            <p:ph type="title"/>
          </p:nvPr>
        </p:nvSpPr>
        <p:spPr>
          <a:xfrm>
            <a:off x="113916" y="258618"/>
            <a:ext cx="11874884" cy="600364"/>
          </a:xfrm>
          <a:solidFill>
            <a:schemeClr val="bg1"/>
          </a:solidFill>
        </p:spPr>
        <p:txBody>
          <a:bodyPr>
            <a:normAutofit/>
          </a:bodyPr>
          <a:lstStyle/>
          <a:p>
            <a:r>
              <a:rPr lang="fr-FR" sz="3200" b="1" u="sng" dirty="0" smtClean="0">
                <a:solidFill>
                  <a:srgbClr val="0070C0"/>
                </a:solidFill>
              </a:rPr>
              <a:t>Activité 4 :</a:t>
            </a:r>
            <a:r>
              <a:rPr lang="fr-FR" sz="3200" b="1" dirty="0" smtClean="0">
                <a:solidFill>
                  <a:srgbClr val="0070C0"/>
                </a:solidFill>
              </a:rPr>
              <a:t> La place et l’influence de la France dans l’UE.</a:t>
            </a:r>
            <a:endParaRPr lang="fr-FR" sz="3200" dirty="0">
              <a:solidFill>
                <a:srgbClr val="0070C0"/>
              </a:solidFill>
            </a:endParaRPr>
          </a:p>
        </p:txBody>
      </p:sp>
    </p:spTree>
    <p:extLst>
      <p:ext uri="{BB962C8B-B14F-4D97-AF65-F5344CB8AC3E}">
        <p14:creationId xmlns:p14="http://schemas.microsoft.com/office/powerpoint/2010/main" val="2434594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4752" y="294844"/>
            <a:ext cx="11764048" cy="1312283"/>
          </a:xfrm>
          <a:solidFill>
            <a:schemeClr val="bg1"/>
          </a:solidFill>
        </p:spPr>
        <p:txBody>
          <a:bodyPr>
            <a:normAutofit/>
          </a:bodyPr>
          <a:lstStyle/>
          <a:p>
            <a:r>
              <a:rPr lang="fr-FR" sz="2400" dirty="0">
                <a:solidFill>
                  <a:schemeClr val="tx1"/>
                </a:solidFill>
              </a:rPr>
              <a:t>Depuis le début de la construction européenne, la France cherche à mieux connecter ses réseaux de communication avec ceux des pays voisins (TGV Thalys vers la Belgique et l’Allemagne).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869" y="1681018"/>
            <a:ext cx="9497804" cy="49801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573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1717"/>
            <a:ext cx="12192000" cy="1635556"/>
          </a:xfrm>
          <a:solidFill>
            <a:schemeClr val="bg1"/>
          </a:solidFill>
        </p:spPr>
        <p:txBody>
          <a:bodyPr>
            <a:normAutofit/>
          </a:bodyPr>
          <a:lstStyle/>
          <a:p>
            <a:r>
              <a:rPr lang="fr-FR" dirty="0">
                <a:solidFill>
                  <a:schemeClr val="tx1"/>
                </a:solidFill>
              </a:rPr>
              <a:t>Les régions transfrontalières favorisent l’intégration de la France dans l’UE. Avec l’ouverture des frontières, ces régions de contact sont devenues des espaces d’échanges (comme la Grande Région) comme en témoignent les mouvements de travailleurs frontaliers. </a:t>
            </a:r>
            <a:endParaRPr lang="fr-FR" dirty="0" smtClean="0">
              <a:solidFill>
                <a:schemeClr val="tx1"/>
              </a:solidFill>
            </a:endParaRPr>
          </a:p>
          <a:p>
            <a:r>
              <a:rPr lang="fr-FR" dirty="0" smtClean="0">
                <a:solidFill>
                  <a:schemeClr val="tx1"/>
                </a:solidFill>
              </a:rPr>
              <a:t>Pour </a:t>
            </a:r>
            <a:r>
              <a:rPr lang="fr-FR" dirty="0">
                <a:solidFill>
                  <a:schemeClr val="tx1"/>
                </a:solidFill>
              </a:rPr>
              <a:t>faciliter les projets de coopérations transfrontalières, l’UE attribue des financements aux </a:t>
            </a:r>
            <a:r>
              <a:rPr lang="fr-FR" dirty="0" err="1" smtClean="0">
                <a:solidFill>
                  <a:schemeClr val="tx1"/>
                </a:solidFill>
              </a:rPr>
              <a:t>Eurorégions</a:t>
            </a:r>
            <a:r>
              <a:rPr lang="fr-FR" dirty="0">
                <a:solidFill>
                  <a:schemeClr val="tx1"/>
                </a:solidFill>
              </a:rPr>
              <a:t> </a:t>
            </a:r>
            <a:r>
              <a:rPr lang="fr-FR" dirty="0" smtClean="0">
                <a:solidFill>
                  <a:schemeClr val="tx1"/>
                </a:solidFill>
              </a:rPr>
              <a:t>pour la réalisation de projets et infrastructures comme l’</a:t>
            </a:r>
            <a:r>
              <a:rPr lang="fr-FR" dirty="0" err="1" smtClean="0">
                <a:solidFill>
                  <a:schemeClr val="tx1"/>
                </a:solidFill>
              </a:rPr>
              <a:t>hopital</a:t>
            </a:r>
            <a:r>
              <a:rPr lang="fr-FR" dirty="0" smtClean="0">
                <a:solidFill>
                  <a:schemeClr val="tx1"/>
                </a:solidFill>
              </a:rPr>
              <a:t> transfrontalier de Cerdagne.</a:t>
            </a:r>
            <a:endParaRPr lang="fr-FR" dirty="0">
              <a:solidFill>
                <a:schemeClr val="tx1"/>
              </a:solidFill>
            </a:endParaRPr>
          </a:p>
          <a:p>
            <a:endParaRPr lang="fr-FR" dirty="0"/>
          </a:p>
        </p:txBody>
      </p:sp>
      <p:pic>
        <p:nvPicPr>
          <p:cNvPr id="4" name="Image 3"/>
          <p:cNvPicPr>
            <a:picLocks noChangeAspect="1"/>
          </p:cNvPicPr>
          <p:nvPr/>
        </p:nvPicPr>
        <p:blipFill rotWithShape="1">
          <a:blip r:embed="rId2"/>
          <a:srcRect l="25818" t="11883" r="7322" b="3868"/>
          <a:stretch/>
        </p:blipFill>
        <p:spPr>
          <a:xfrm>
            <a:off x="2946401" y="1921164"/>
            <a:ext cx="6776260" cy="4802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510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30199" t="14642" r="28275" b="18511"/>
          <a:stretch/>
        </p:blipFill>
        <p:spPr>
          <a:xfrm>
            <a:off x="2786560" y="257896"/>
            <a:ext cx="7114821" cy="6442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3565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noGrp="1"/>
          </p:cNvGraphicFramePr>
          <p:nvPr>
            <p:ph idx="1"/>
            <p:extLst>
              <p:ext uri="{D42A27DB-BD31-4B8C-83A1-F6EECF244321}">
                <p14:modId xmlns:p14="http://schemas.microsoft.com/office/powerpoint/2010/main" val="2316296610"/>
              </p:ext>
            </p:extLst>
          </p:nvPr>
        </p:nvGraphicFramePr>
        <p:xfrm>
          <a:off x="223213" y="1017009"/>
          <a:ext cx="11656289" cy="5412691"/>
        </p:xfrm>
        <a:graphic>
          <a:graphicData uri="http://schemas.openxmlformats.org/drawingml/2006/table">
            <a:tbl>
              <a:tblPr firstRow="1" firstCol="1" bandRow="1">
                <a:tableStyleId>{5C22544A-7EE6-4342-B048-85BDC9FD1C3A}</a:tableStyleId>
              </a:tblPr>
              <a:tblGrid>
                <a:gridCol w="2392216">
                  <a:extLst>
                    <a:ext uri="{9D8B030D-6E8A-4147-A177-3AD203B41FA5}">
                      <a16:colId xmlns:a16="http://schemas.microsoft.com/office/drawing/2014/main" val="4117192077"/>
                    </a:ext>
                  </a:extLst>
                </a:gridCol>
                <a:gridCol w="5377911">
                  <a:extLst>
                    <a:ext uri="{9D8B030D-6E8A-4147-A177-3AD203B41FA5}">
                      <a16:colId xmlns:a16="http://schemas.microsoft.com/office/drawing/2014/main" val="3930434352"/>
                    </a:ext>
                  </a:extLst>
                </a:gridCol>
                <a:gridCol w="3886162">
                  <a:extLst>
                    <a:ext uri="{9D8B030D-6E8A-4147-A177-3AD203B41FA5}">
                      <a16:colId xmlns:a16="http://schemas.microsoft.com/office/drawing/2014/main" val="69119402"/>
                    </a:ext>
                  </a:extLst>
                </a:gridCol>
              </a:tblGrid>
              <a:tr h="373254">
                <a:tc>
                  <a:txBody>
                    <a:bodyPr/>
                    <a:lstStyle/>
                    <a:p>
                      <a:pPr algn="just">
                        <a:lnSpc>
                          <a:spcPct val="115000"/>
                        </a:lnSpc>
                        <a:spcAft>
                          <a:spcPts val="0"/>
                        </a:spcAft>
                      </a:pPr>
                      <a:r>
                        <a:rPr lang="fr-FR" sz="12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a:effectLst/>
                        </a:rPr>
                        <a:t>Intégration de la France dans l’UE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2400" dirty="0">
                          <a:effectLst/>
                        </a:rPr>
                        <a:t>Limites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4185219"/>
                  </a:ext>
                </a:extLst>
              </a:tr>
              <a:tr h="1178760">
                <a:tc>
                  <a:txBody>
                    <a:bodyPr/>
                    <a:lstStyle/>
                    <a:p>
                      <a:pPr>
                        <a:lnSpc>
                          <a:spcPct val="115000"/>
                        </a:lnSpc>
                        <a:spcAft>
                          <a:spcPts val="0"/>
                        </a:spcAft>
                      </a:pPr>
                      <a:r>
                        <a:rPr lang="fr-FR" sz="2400">
                          <a:effectLst/>
                        </a:rPr>
                        <a:t>Eléments géographiques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2959414"/>
                  </a:ext>
                </a:extLst>
              </a:tr>
              <a:tr h="2768039">
                <a:tc>
                  <a:txBody>
                    <a:bodyPr/>
                    <a:lstStyle/>
                    <a:p>
                      <a:pPr>
                        <a:lnSpc>
                          <a:spcPct val="115000"/>
                        </a:lnSpc>
                        <a:spcAft>
                          <a:spcPts val="0"/>
                        </a:spcAft>
                      </a:pPr>
                      <a:r>
                        <a:rPr lang="fr-FR" sz="2400" dirty="0">
                          <a:solidFill>
                            <a:srgbClr val="FF0000"/>
                          </a:solidFill>
                          <a:effectLst/>
                        </a:rPr>
                        <a:t>Réseaux de communication</a:t>
                      </a:r>
                      <a:endParaRPr lang="fr-FR"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7514642"/>
                  </a:ext>
                </a:extLst>
              </a:tr>
              <a:tr h="1045268">
                <a:tc>
                  <a:txBody>
                    <a:bodyPr/>
                    <a:lstStyle/>
                    <a:p>
                      <a:pPr>
                        <a:lnSpc>
                          <a:spcPct val="115000"/>
                        </a:lnSpc>
                        <a:spcAft>
                          <a:spcPts val="0"/>
                        </a:spcAft>
                      </a:pPr>
                      <a:r>
                        <a:rPr lang="fr-FR" sz="2400" dirty="0">
                          <a:effectLst/>
                        </a:rPr>
                        <a:t>Eléments politiques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8854018"/>
                  </a:ext>
                </a:extLst>
              </a:tr>
            </a:tbl>
          </a:graphicData>
        </a:graphic>
      </p:graphicFrame>
      <p:sp>
        <p:nvSpPr>
          <p:cNvPr id="4" name="Titre 1"/>
          <p:cNvSpPr>
            <a:spLocks noGrp="1"/>
          </p:cNvSpPr>
          <p:nvPr>
            <p:ph type="title"/>
          </p:nvPr>
        </p:nvSpPr>
        <p:spPr>
          <a:xfrm>
            <a:off x="113916" y="258618"/>
            <a:ext cx="11874884" cy="600364"/>
          </a:xfrm>
          <a:solidFill>
            <a:schemeClr val="bg1"/>
          </a:solidFill>
        </p:spPr>
        <p:txBody>
          <a:bodyPr>
            <a:normAutofit/>
          </a:bodyPr>
          <a:lstStyle/>
          <a:p>
            <a:r>
              <a:rPr lang="fr-FR" sz="3200" b="1" u="sng" dirty="0" smtClean="0">
                <a:solidFill>
                  <a:srgbClr val="0070C0"/>
                </a:solidFill>
              </a:rPr>
              <a:t>Activité 4 :</a:t>
            </a:r>
            <a:r>
              <a:rPr lang="fr-FR" sz="3200" b="1" dirty="0" smtClean="0">
                <a:solidFill>
                  <a:srgbClr val="0070C0"/>
                </a:solidFill>
              </a:rPr>
              <a:t> La place et l’influence de la France dans l’UE.</a:t>
            </a:r>
            <a:endParaRPr lang="fr-FR" sz="3200" dirty="0">
              <a:solidFill>
                <a:srgbClr val="0070C0"/>
              </a:solidFill>
            </a:endParaRPr>
          </a:p>
        </p:txBody>
      </p:sp>
    </p:spTree>
    <p:extLst>
      <p:ext uri="{BB962C8B-B14F-4D97-AF65-F5344CB8AC3E}">
        <p14:creationId xmlns:p14="http://schemas.microsoft.com/office/powerpoint/2010/main" val="3765302927"/>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265</TotalTime>
  <Words>399</Words>
  <Application>Microsoft Office PowerPoint</Application>
  <PresentationFormat>Grand écran</PresentationFormat>
  <Paragraphs>44</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Times New Roman</vt:lpstr>
      <vt:lpstr>Trebuchet MS</vt:lpstr>
      <vt:lpstr>Wingdings 3</vt:lpstr>
      <vt:lpstr>Facette</vt:lpstr>
      <vt:lpstr>Th 3 - Chapitre 1 – Géographie L’Union Européenne, un « nouveau territoire »</vt:lpstr>
      <vt:lpstr>Activité 4 : La place et l’influence de la France dans l’UE.</vt:lpstr>
      <vt:lpstr>Présentation PowerPoint</vt:lpstr>
      <vt:lpstr>Présentation PowerPoint</vt:lpstr>
      <vt:lpstr>Activité 4 : La place et l’influence de la France dans l’UE.</vt:lpstr>
      <vt:lpstr>Présentation PowerPoint</vt:lpstr>
      <vt:lpstr>Présentation PowerPoint</vt:lpstr>
      <vt:lpstr>Présentation PowerPoint</vt:lpstr>
      <vt:lpstr>Activité 4 : La place et l’influence de la France dans l’UE.</vt:lpstr>
      <vt:lpstr>Présentation PowerPoint</vt:lpstr>
      <vt:lpstr>Présentation PowerPoint</vt:lpstr>
      <vt:lpstr>Présentation PowerPoint</vt:lpstr>
      <vt:lpstr>Activité 4 : La place et l’influence de la France dans 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12 – Géographie L’Union Européenne, un « nouveau territoire »</dc:title>
  <dc:creator>Pioutordi</dc:creator>
  <cp:lastModifiedBy>M Dufau</cp:lastModifiedBy>
  <cp:revision>36</cp:revision>
  <dcterms:created xsi:type="dcterms:W3CDTF">2017-06-05T09:35:06Z</dcterms:created>
  <dcterms:modified xsi:type="dcterms:W3CDTF">2021-06-09T14:31:41Z</dcterms:modified>
</cp:coreProperties>
</file>